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</p:sldMasterIdLst>
  <p:sldIdLst>
    <p:sldId id="257" r:id="rId4"/>
    <p:sldId id="259" r:id="rId5"/>
    <p:sldId id="260" r:id="rId6"/>
    <p:sldId id="265" r:id="rId7"/>
    <p:sldId id="261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C87D3-D14F-4938-A03F-94AA30681A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4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EB888-0130-46FB-B195-59FBBCE0B39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869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1E628-F515-42DC-BB1F-8759933D99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95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312DF9-D43D-44CD-B446-EC766EA131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194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12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5124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25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26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27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28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5131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grpSp>
          <p:nvGrpSpPr>
            <p:cNvPr id="5137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5138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39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40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5141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5142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43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44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5145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5146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48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5149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5150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51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52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5153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515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5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515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515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5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5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6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6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6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516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</p:grpSp>
      <p:sp>
        <p:nvSpPr>
          <p:cNvPr id="5164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5166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C789C9A-7B87-44EB-9F6D-DA688FDC7623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12399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D224E-3397-469D-96BB-E35FCCEF1C82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852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974EF-CD32-462E-80B7-6B9A27CCA693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865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D664C-FD3A-49A3-88FD-EEB931F74AD0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31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D41FA-6773-4430-95B4-5163CAF6AFEA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051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40447-DD53-47F1-B7FC-713EC7B94E27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055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44505-C51F-4F23-A79E-D8CF38CA741B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76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7136E-CC1D-4921-93CA-E3969EC7C32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98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BF87B-BB80-4DF8-8E8F-9A1E0651B8C3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481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0B6B1-9FA3-4F65-8DF6-F78458CDE074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972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7BC16-05FE-4709-9123-9D22730E5B87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853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65C5F-5694-4513-870E-9D0B023AC50B}" type="slidenum">
              <a:rPr lang="en-US" altLang="en-US">
                <a:solidFill>
                  <a:srgbClr val="006699"/>
                </a:solidFill>
              </a:rPr>
              <a:pPr/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9629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612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9547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3161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4392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6642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15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1B0E5-B575-4040-846F-82EC4E5CCB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7195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436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9182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5156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2363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593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2595A-9315-4587-8BEB-EAB74700EA8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0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5D5B1-6B89-4ED9-8128-76E60219F1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31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66B49-888F-461D-9703-00764E4E44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295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4CE4B-C750-4F5D-B6AF-37EA181F87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23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E73A7-4A45-4EB8-B42B-2CC7290FAF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0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9899F-96C9-48D0-995F-804BF578D9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37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F65C4E-415B-452E-891E-90D96C4B368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79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10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grpSp>
          <p:nvGrpSpPr>
            <p:cNvPr id="410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grpSp>
            <p:nvGrpSpPr>
              <p:cNvPr id="411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11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411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6699"/>
                    </a:solidFill>
                  </a:endParaRPr>
                </a:p>
              </p:txBody>
            </p:sp>
            <p:sp>
              <p:nvSpPr>
                <p:cNvPr id="411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>
                    <a:solidFill>
                      <a:srgbClr val="006699"/>
                    </a:solidFill>
                  </a:endParaRPr>
                </a:p>
              </p:txBody>
            </p:sp>
          </p:grpSp>
        </p:grpSp>
        <p:grpSp>
          <p:nvGrpSpPr>
            <p:cNvPr id="4115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116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17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1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119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12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2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123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12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2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12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6699"/>
                  </a:solidFill>
                </a:endParaRPr>
              </a:p>
            </p:txBody>
          </p:sp>
        </p:grpSp>
        <p:sp>
          <p:nvSpPr>
            <p:cNvPr id="412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  <p:sp>
          <p:nvSpPr>
            <p:cNvPr id="414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6699"/>
                </a:solidFill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4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6699"/>
              </a:solidFill>
            </a:endParaRPr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81C9B9-E3B5-4A26-9142-77F898C1FBED}" type="slidenum">
              <a:rPr lang="en-US" altLang="en-US">
                <a:solidFill>
                  <a:srgbClr val="0066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4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1DA8B-3EC0-43D2-877E-9388ECCDCE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139A4-6F6D-411C-BAA2-303F378133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17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066800"/>
          </a:xfrm>
        </p:spPr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</a:rPr>
              <a:t>Me </a:t>
            </a:r>
            <a:r>
              <a:rPr lang="en-US" sz="3200" dirty="0" err="1" smtClean="0">
                <a:solidFill>
                  <a:srgbClr val="0070C0"/>
                </a:solidFill>
              </a:rPr>
              <a:t>llamo</a:t>
            </a:r>
            <a:r>
              <a:rPr lang="en-US" sz="3200" dirty="0" smtClean="0">
                <a:solidFill>
                  <a:srgbClr val="0070C0"/>
                </a:solidFill>
              </a:rPr>
              <a:t>________</a:t>
            </a:r>
            <a:r>
              <a:rPr lang="en-US" sz="3200" dirty="0" err="1" smtClean="0">
                <a:solidFill>
                  <a:srgbClr val="0070C0"/>
                </a:solidFill>
              </a:rPr>
              <a:t>Clase</a:t>
            </a:r>
            <a:r>
              <a:rPr lang="en-US" sz="3200" dirty="0" smtClean="0">
                <a:solidFill>
                  <a:srgbClr val="0070C0"/>
                </a:solidFill>
              </a:rPr>
              <a:t> 8nh/</a:t>
            </a:r>
            <a:r>
              <a:rPr lang="en-US" sz="3200" dirty="0" err="1" smtClean="0">
                <a:solidFill>
                  <a:srgbClr val="0070C0"/>
                </a:solidFill>
              </a:rPr>
              <a:t>ih</a:t>
            </a:r>
            <a:r>
              <a:rPr lang="en-US" sz="3200" dirty="0" smtClean="0">
                <a:solidFill>
                  <a:srgbClr val="0070C0"/>
                </a:solidFill>
              </a:rPr>
              <a:t> (801)</a:t>
            </a:r>
            <a:br>
              <a:rPr lang="en-US" sz="3200" dirty="0" smtClean="0">
                <a:solidFill>
                  <a:srgbClr val="0070C0"/>
                </a:solidFill>
              </a:rPr>
            </a:br>
            <a:r>
              <a:rPr lang="en-US" sz="3200" dirty="0" smtClean="0">
                <a:solidFill>
                  <a:srgbClr val="0070C0"/>
                </a:solidFill>
              </a:rPr>
              <a:t>La </a:t>
            </a:r>
            <a:r>
              <a:rPr lang="en-US" sz="3200" dirty="0" err="1" smtClean="0">
                <a:solidFill>
                  <a:srgbClr val="0070C0"/>
                </a:solidFill>
              </a:rPr>
              <a:t>fecha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</a:rPr>
              <a:t>es</a:t>
            </a:r>
            <a:r>
              <a:rPr lang="en-US" sz="3200" dirty="0" smtClean="0">
                <a:solidFill>
                  <a:srgbClr val="0070C0"/>
                </a:solidFill>
              </a:rPr>
              <a:t> el 26 de </a:t>
            </a:r>
            <a:r>
              <a:rPr lang="en-US" sz="3200" dirty="0" err="1" smtClean="0">
                <a:solidFill>
                  <a:srgbClr val="0070C0"/>
                </a:solidFill>
              </a:rPr>
              <a:t>septiembre</a:t>
            </a:r>
            <a:r>
              <a:rPr lang="en-US" sz="3200" dirty="0" smtClean="0">
                <a:solidFill>
                  <a:srgbClr val="0070C0"/>
                </a:solidFill>
              </a:rPr>
              <a:t> del 2013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839200" cy="5791200"/>
          </a:xfrm>
        </p:spPr>
        <p:txBody>
          <a:bodyPr/>
          <a:lstStyle/>
          <a:p>
            <a:pPr marL="0" indent="0">
              <a:buNone/>
            </a:pPr>
            <a:r>
              <a:rPr lang="en-US" sz="2500" dirty="0" err="1" smtClean="0">
                <a:solidFill>
                  <a:srgbClr val="FF0000"/>
                </a:solidFill>
              </a:rPr>
              <a:t>Proposito</a:t>
            </a:r>
            <a:r>
              <a:rPr lang="en-US" sz="2500" dirty="0" smtClean="0">
                <a:solidFill>
                  <a:srgbClr val="FF0000"/>
                </a:solidFill>
              </a:rPr>
              <a:t> # 6: </a:t>
            </a:r>
            <a:r>
              <a:rPr lang="en-US" sz="2500" dirty="0" smtClean="0"/>
              <a:t>¿Como </a:t>
            </a:r>
            <a:r>
              <a:rPr lang="en-US" sz="2500" dirty="0" err="1" smtClean="0"/>
              <a:t>repasamos</a:t>
            </a:r>
            <a:r>
              <a:rPr lang="en-US" sz="2500" dirty="0" smtClean="0"/>
              <a:t> el </a:t>
            </a:r>
            <a:r>
              <a:rPr lang="en-US" sz="2500" dirty="0" err="1" smtClean="0"/>
              <a:t>vocabulario</a:t>
            </a:r>
            <a:r>
              <a:rPr lang="en-US" sz="2500" dirty="0" smtClean="0"/>
              <a:t> de los amigos, </a:t>
            </a:r>
            <a:r>
              <a:rPr lang="en-US" sz="2500" dirty="0" err="1" smtClean="0"/>
              <a:t>alumnos</a:t>
            </a:r>
            <a:r>
              <a:rPr lang="en-US" sz="2500" dirty="0" smtClean="0"/>
              <a:t> y </a:t>
            </a:r>
            <a:r>
              <a:rPr lang="en-US" sz="2500" dirty="0" err="1" smtClean="0"/>
              <a:t>parientes</a:t>
            </a:r>
            <a:r>
              <a:rPr lang="en-US" sz="2500" dirty="0" smtClean="0"/>
              <a:t>?</a:t>
            </a:r>
            <a:endParaRPr lang="en-US" sz="25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500" dirty="0" err="1" smtClean="0">
                <a:solidFill>
                  <a:srgbClr val="FF0000"/>
                </a:solidFill>
              </a:rPr>
              <a:t>Actividad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r>
              <a:rPr lang="en-US" sz="2500" dirty="0" err="1" smtClean="0">
                <a:solidFill>
                  <a:srgbClr val="FF0000"/>
                </a:solidFill>
              </a:rPr>
              <a:t>Inicial</a:t>
            </a:r>
            <a:r>
              <a:rPr lang="en-US" sz="25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s-ES_tradnl" sz="2500" dirty="0"/>
              <a:t>Copia y completa con el adjetivo posesivo correcto: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/>
              <a:t>Yo tengo dos hermanos, _____ hermano menor tiene 13 años y ______ hermana mayor tiene 17.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/>
              <a:t>Nosotros tenemos una casa privada. </a:t>
            </a:r>
            <a:r>
              <a:rPr lang="es-ES_tradnl" sz="2500" dirty="0" smtClean="0"/>
              <a:t>_____ </a:t>
            </a:r>
            <a:r>
              <a:rPr lang="es-ES_tradnl" sz="2500" dirty="0"/>
              <a:t>casa tiene un garaje también. Tenemos un carro. </a:t>
            </a:r>
            <a:r>
              <a:rPr lang="es-ES_tradnl" sz="2500" dirty="0" smtClean="0"/>
              <a:t>_____ </a:t>
            </a:r>
            <a:r>
              <a:rPr lang="es-ES_tradnl" sz="2500" dirty="0"/>
              <a:t>carro no es muy viejo.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/>
              <a:t>Tú tienes un hermano, ¿no?¿Cuantos años tiene _____ hermano? ¿Tiene _____ hermano una bicicleta?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500" dirty="0"/>
              <a:t>La familia de </a:t>
            </a:r>
            <a:r>
              <a:rPr lang="es-ES_tradnl" sz="2500" dirty="0" err="1"/>
              <a:t>Maripaz</a:t>
            </a:r>
            <a:r>
              <a:rPr lang="es-ES_tradnl" sz="2500" dirty="0"/>
              <a:t> tiene un departamento en Lima. </a:t>
            </a:r>
            <a:r>
              <a:rPr lang="es-ES_tradnl" sz="2500" dirty="0" smtClean="0"/>
              <a:t>____ </a:t>
            </a:r>
            <a:r>
              <a:rPr lang="es-ES_tradnl" sz="2500" dirty="0"/>
              <a:t>departamento tiene un balcón. De _______ balcón hay una vista bonita del océano pacifico.</a:t>
            </a:r>
          </a:p>
          <a:p>
            <a:pPr marL="0" indent="0">
              <a:buNone/>
            </a:pPr>
            <a:endParaRPr lang="en-US" sz="2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6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41437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La </a:t>
            </a:r>
            <a:r>
              <a:rPr lang="en-US" dirty="0" err="1" smtClean="0">
                <a:solidFill>
                  <a:srgbClr val="0000FF"/>
                </a:solidFill>
              </a:rPr>
              <a:t>familia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Los </a:t>
            </a:r>
            <a:r>
              <a:rPr lang="en-US" dirty="0" err="1" smtClean="0">
                <a:solidFill>
                  <a:srgbClr val="0000FF"/>
                </a:solidFill>
              </a:rPr>
              <a:t>parientes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Los </a:t>
            </a:r>
            <a:r>
              <a:rPr lang="en-US" dirty="0" err="1" smtClean="0">
                <a:solidFill>
                  <a:srgbClr val="0000FF"/>
                </a:solidFill>
              </a:rPr>
              <a:t>miembros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026" name="Picture 2" descr="http://atlantablackstar.com/wp-content/uploads/2013/05/will-smith-fam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683" y="923983"/>
            <a:ext cx="4384717" cy="585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55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SOX3KFw13RLFCTTfAjvUhUApBIPI30xLrZ9hHolvMrmLgkL1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88" y="1"/>
            <a:ext cx="2107379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1.gstatic.com/images?q=tbn:ANd9GcSylOVBrYXEzBaPNslg5hU4cm8aGi7t9g6__v3HJs0cEkpTcD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0"/>
            <a:ext cx="2073089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data:image/jpeg;base64,/9j/4AAQSkZJRgABAQAAAQABAAD/2wCEAAkGBxQTEhQUEhQUFRUVFRQUFxQUFRQVFxQVFxQWFhQVFBQYHCggGBolGxQUITEhJSkrLi4uFx8zODMsNygtLisBCgoKDg0OGxAQGywkICQsLCwsLCwsLCwsLCwsLCwsLCwsLCwsLCwsLCwsLCwsLCwsLCwsLCwsLCwsNCwsLCwsLP/AABEIARMAtwMBIgACEQEDEQH/xAAcAAABBQEBAQAAAAAAAAAAAAAAAQIDBQYEBwj/xAA/EAACAQIEBAQDBgQEBQUAAAABAgADEQQSITEFBkFREyJhcTKBkQcjQqGx8FJiwdEUcpLhFTOC0vEWU2Nzsv/EABkBAAIDAQAAAAAAAAAAAAAAAAABAgMEBf/EACgRAAICAQQCAgICAwEAAAAAAAABAhEDBBIhMUFRImEycRMUI0KBBf/aAAwDAQACEQMRAD8A8YhFhIjEtCLCABCEIAEIQgAQhFAgAkIscFgFDIR9tYEQChkI8LEIgFDYQhAAhCEACEIQAIQhGAQhCIAhFhABIRYQAIoiGRloDJY4SER6tEMC1o5DEbUREHeAD2WKIjNGgxDskDX/AFgVvBQLfv8Adoo/T6RDojKwKxwJvJQL9Lx2KrOaJJHWMtJEGqCELQgAkWEIAEIQgAQhFgMIkWI0AGsY28ULHIIAIIoW0eVFxaKB3MBiGIBHqh/8xb2MVjojYRFMkZY0CAqBVMcSYgBjmHeAxg6xyEgxuaBMKBE4Ouw2+sZUSIp/pJgNNZHol2jltCSOJHaTRW0JFhCAghCEACEIQGEZUMkkVSAAY5DIxJUgwR0YbDFtunfSWmD4Tm0IN+wH9Yzhg10Un8h9ZteE0BawW3c/7zJmyuJtw4UzMngHe426GSU+WXY+W1u9tfabpMOLbSdKfaZHqZGtaaJnV5WUplIAPfvpOIclG58w/p85uqVMmT+DILPMn/Xh5PO6nJhB3Fh17/KU2P5cddVBI/fSeutRnHiKAO4klqZp8kZaWDXB4m6Zdx6RnSei8wcuIylkFm+l/nPP69IoxBFraEToYsymjnZcLxsha0mpi2/aMZQesEOhlrKlwOf5SEx7NGRoixIRYRkRIQiwGJFhCABIam8nkT7wARROvDU9ZAizqofQSE3wWQXJdcPqenW22g9hNlw8aX9Jj+HUi1rX/Sa/ALYWnNztHUwxLfD/AAzoprOfDSxo07zJRpOnD0byxp4MRuEo2Es6Wmhl8YlcpFfWwWkqsRQImnaV3EKItFKI4y9mYr0tJlOMcCWrc7Gxsf0m2xg3EqatOQhNxdoc4qSpnkdfCmm1j85HUXS803NeFC1M19GFpmXbSdfHLekzj5YbJNERhCEuKBIQhAKEiwhAAiiEUCAABfaQkazaYZKmCy5KSu2UNULDa/4QfaXvH+XaGMw64vDAI+W7qPxdwQPxDXWZ3qEnz17Ni0ktt3z6PNkWWWBoX1nIKZBsdwbS3wlOwEWSXAYoclxgjYDSXNCp2lRhzbpOqlhmqC1yB6TBJWdBM1GBqIdM637XEvcNSGltZgRyy/xU2sf+oX941cXiqBGr3HQ7fKNYk+mQeRrwes0UElYaTE8u83GoctVCrdDbQzWrib29YP48AvlyTIJy41bmdauIyuQTIvokuzP4ylKbFaXmnxtK4mZ4mLXlTXJbZhecNl+cyDTVc4v8I+cypnW0y+CORqn/AJBsIsSaDMJCLCACQhFgASz5boB8VQUi4NRdPbX+krJb8q1MuLoH/wCQD6ggfrIz/Fk8db1+z1WpgVtVquNGJA/yjSZflvii0mrUwfITcA+u89CGGWtRpjoUAt2YfED63vPOuK8FIrkJ6sfQLvecmNU0zuS9mdx9IGuSNiZZU6Ok4L/eS8oWIl826RmguWxeG0SwL2vbQfLedacWWmLsLe+k7OWgAuU73P6y+rcLRrF1DDsRcTO5K+S2nRnafOAGUBM2YhVAD+Y9ANNTOlOaqdRmp1Eam6kqQw+Eg2IPUfOXWP4Lh69NabjKqm65dCD6G0jwPKVBKTU01ctnWq2rBrWAPdbXBHWXVjcSFTT+jmo2v5bTQYZiRKupws0ghFgTuu4B62PaaLhKgrrM/mi7pWc7Vu5lVxfizgWo2JA3PSHGsRZiB+UpavEaVPVwQO9j+toJsUuiur814tD5gpHsRBeZBXIQizHb19pc0MZhK4sCrHsdD9DKPinCqVI+Igtl82mwtqZdcZcNclNSjymZXm6veqFH4Rr7mUEmxVYuzMd2JP8AtIZ0scdsUjl5JbpNiQhCTICQiwgA2LCEAFj6bkEEaEEEHsRqIyKIAezct8cXEIhptlc/82nf8YA8w7X/ADjebkNN0rUyLEMlReouN/XWeVcG4m+HqrUTcbjuOoM2nFub8PXosLEORsf4pzcuBxlx0dXFqFOPL5MsX85PrLvh1S4maSpcy54ZUtJ5I8Cxu2azgQs033DACNRpMFwepqJuOG1rCZH+RrS+JZVcEnaQPlUaDWLX4kiC7GV9LiQqkhANN45P0RhF+RlU3Gup7md2BQhD7SB6OtpYUUshlcVyWTdIpKOHDO2brpfqPa85uYeBU61NRTYU6iOHWplzEMARrf3lgoNz7ySvhs+o3k4ZHHojPGpdnl2M5PrUkaojZ6ucsQNFKnUkW2N9dNpacKwL4qk1OsSnlIZutvebJsCwGp0lBxDBB7gsVpi5fKbXVfMQT2k3lcuypYorhdHlfHMCtGs9NHDqLWYdQRfX1lfOjHV89R3GgZiQOy38o+lpzmdWN0rOPOtzoIQhJERIQhAQkWEIDCKIRYAERosDACbDtLjCvpKOkZa4J7i0zZEbcMjXcGqbTTUMa/wopJ6noPUmZ3lYBmCmaDHYjwKRfYa5tL21trMEl8joJ0iwTBGxZ/M35D2Exv8Ax58DiHzIWRjfToesuuH81UWsC/5GWzUMPiV1IN44qnygbtcE/A+aqGJF0PmG6nRh8ppfGU07Aa955Rxfk+tQqCrhVLgfwEXHpaS0sXxEpYJk9X0P0k3FeCHfZvcULAsOmsmwdYMLiZTgGHxGVv8AFVCxOyi1hJeE8RyVHpE/Cbj2OolDjTLrtGh4k/lNpguf+JeDhEpKfPXvfuKd/N9dBNRxHHDKSTYd+08e5o4r/iK7OL5FARL/AMK9fmbmaNNj3StmXVZNkaRTmJFiTpnJEhFiQAIQhABIQiwAWESLAAiGOiWibGuxqnWd+DqWM4mWSYd5XJWi+Dpm65ZxGWopnpFHDJVpsrgMrAgqdiDvPJOCVPMJ6rwSrdJzsiqR0oO0YbG8s/4GqGcGphCSfEALPSFtA4G4HeaXg/KlKtTWrgsSQWN7XuAL6qU6GaPMNVYAjqDrp2tKg8por+Ngahw9XW+XVSDa4KHS2ks3buwcaXxdElbA42g1gvira+dTlPsR3lTjuY6lMDx6bpcEjMAdB1l7UxfE1Rh9xUJ0VrMltN7agzixnCauLRRj6iMQRcUVKAgDYm9zrrpaJxj5HB5PNFRw7mWnXJFLVhrbvEr0T43ikW8lm976fleaGhwjD4ZPu6aUxuTbX3JmK5l5gBJCmyDr1YyvbbqISlXLOTm7i9qRUHV/KPbqfpMHOrH4s1WzH2A7Ccs6WLHsjRyc2TfKxpiR0SWlQkIsIAJCEIAJCEWACXjfEjah1gywCx3iidFBL6ziC6y2wibSGR0i3ErZHUoETltYzSDDZl9en9pSYuhYymE74L8mOuSw4Pi7Mt+89f5ea4FtiBPCabWM9E5G5hAIRzr0lOox/wCyLcGTwz0uthm3E5XqFTqLGW+DxKsBrJnpq3aZkanKmUwxTH8UcrfibYbA9+5ne9BegEwn2gczCgvhobu3TtJK5OkE57Y2yp545q1NNToN7dT29p55icYzm7axleqXbM2pMci6ToYsSgjlZczmxl4kkIjSJcUjIkdlhkgA2EW0IAJCEIARloyo0awtrAa/rGIbnkiVIwRwt2gB0UUF5aYVdpT02EteHVwWAvKcsXVmjDNXTNJhaWk4eL4O+o+f95dYFLjSMx1G0wKVM6DVqjDVqNpHSrFSCNCJeY/C2Om0qsRRmyE7RknDa7RsOXueSllq/wCqbfBc5UCAfEHteeHWk64M21Nj2kJaaL+hx1Ulw+T1jj/2jUkQijZ3PbYe5nlmKrvWc1KhJJNyT+gjEp26fWDPfQS3HhjDooy5pZOxoW5j2/KPYWFuv71jQJcUjLRQIriTU0gBGFgwkjxh/YgBCySMes6shO+kb4IOxgBzkRYpFtOkSAEVriQkWN50KLN7xzJGI57A6iIAY11sYBzAB9o9GtGob9pMKftEM0XBOYsnlqgkfxDce46zUGolVMyMCO4O3v2nm2UjpOjDYtqZupKn9/WZsmmUuV2acepceJGkx6WGszuILE2tLOpxlqq5cq36sNyPacd4Y8bj2Sy5VLofwvhbubU0ao9icqKWIA3IAiVO3ym/+zPiyhKmFFUYatVqUylfJmJAPmpjsx6e5lt9rfJoW+OpNq7ItSnoCzWtnQDdja5Hz7y+jPZ5OUv+947h+AqVmyUkZz1Ci+vaAnp32YcyqoGHZUDjVTlHnHUG2uYRx9EZccmE4lynjaKGrVwtVaYHxZcwHq2W5UeplMi2E+qaGJuL3tfuR+z+7zzT7V+TENF8bhkysmtamgAUoL5qoXoRpfuNY/2RTT6PH6YuSe0eGv8AvpACyn2/WNBsPUwGFR+0dSTqZGi6yWob6CAELMWNhtFYWFhJcoQSNUJ1MAIGESdTgQgBx1B5hJAIzEbgyYCAEFRY3wx0nSyyIrbSADBRHaSLTHYw8PtL7l7lutiKigqyIdS7KQLel95GU1FWycYSk6RTovpHZL9FnsdD7N8JksQ5NtWzG95V477MF3pVmHoyg/mDM61UGXvSzR5nTUg3AA9pOy3Fx8x29R6S9r8o1BmyMtTKbHKD+QjqvJmLSzBATbYEG/oRJ/zY30yP8OT0Z+k5UhlJBBBBGhBGxBnrv2f8XXGt4mIfxMXQB8NHJVFW1g6gb3/EdTrfbSeUV6BUkFSpBsVYWKnsZJw7HPQqLVpMVdDcEfoe49JYmVtGw5+5Vamgxi0vBWobVqFx9zVJtmQj4qTHa2xPrpiaVYqQymxUggjcEbT2HljiVHGq2LxOR6i/cLRa/hUVYXBqX/CzEjMRYXA6TA868tjDuKtEMcPUJy3vei4Pmo1D3HQ/iEb9iPSuSubkxVHK9lrJbMASOvxqCPhJ3GtjNeEV0ZWsVdGU6aZWBFrdt9PSfM+Bxr0XWpTYqym4IP1B9D1E9NxnP6Hh11NqxvTyX1Ukan20JBju19lbVM8kxK2svrb6aSNjr+Q/rJK3xD0WQodPeMZInYSW9hEpqBFywAZkvqZIY8iRVXtABjiEblJ1hADlxI0k6bD2kWIXSSUdh7QAdBkj7SbD0Sx2kW6Vkopt0jSfZ9wEV6uaoPIh27me24aigW1h7TLci8I8GgtxZjrNSyzlZcjnKzqQgoRURfCA+HT06SPEE2NhrYw8Yjpec+F4urXvTcAMVvbqJVZLlFDRwr0npj8KsxN13LC280WBdGOs68yNIcTg8gziNJrkluj+PTZ599qHBtP8Qg+DR/Wn3J9N7+884an1Gx2M+h8Rh1rUmVhcMpBHcEaifPmMoHDYirhql7IxAP8AKdUYfIibtNK1tMWpjzu/4dfBeJvhqgqUyNQVdDqtRD8SMDuCJ6E2OHFaTeM5wuAoZECrZ3arYBM5tr0AE8trIQbfpsR0IlxytzJVwdS6WKOQKiOuZWAOht3G4mpMzDObOANgsQaLMGBUVEe1s9NvhNuh3BHcSmBnsnOAqcUoIuDpI4OSp4lSyVKgGh8EH8Kk2YXvrtPKOM8Jq4aq1GuuR1tcXBFiLggjcERiKrFHUn0AiUV69tpO9PMLGCp0jItCosflkiJJqOGZ9EVm/wAoJ/SMRytGph76mWTYQr8SsPdSP1E561ToIAclWJFZe8IAcWI2MfR2EZiNpLhqRawETdDSskpU7mwmz5I4YKlddLqmp9+glDRwmUWG/UzZcjV1pkjYkzDnyWuDoYMW3s9JRbDSSeILes4qWLBG85f+K0wxBYX7XmI00n2T8UqOUYUwcx2I6es5MHxHL5Xe7fiDCzA+0ssBikc6G8i5h5dTELceSovw1B+jdx6R7W0DcU1aO12Up5Rr3iJXzgqdxpKzgPiKvh1tHXT0YdwZY6Brx2DiuiE1TTJHQ/lPIuasXQfG1HumYAAltQLdgNzPXOJUgwt3Bt9J4tjuQMcpZvDFS5J8jAnU32M06ak7bKNSpSiqRWeKjsyrcLfyFunoewJ+kgZSCQdxOWvRemxVgyMu4YEEfIzuw9Xxl/nH5+nv2m45/wCzT8l8yCiRRrsRRLh0cXzYeqNqi2/D0YdQTObnviCYjG1atNi2bIG1uuZFCHwz1Q5QR/mMzpj6bi1xGDYiG97dNJfcF5TxWJt4NFyD+MjKv+ozc/ZJyTSakuJxCh2Y3RGGijoSOpnqmKxtGgt6j06aj+Iqo+QkiDPN+XfsoCsrYxww/wDaS9v+puvynpGA4bSoKFo00QDooAmcoczVMRiqSYak5oBj4lYqQpGU2y36XtrLbm/FPSwWIqU2yulNirC2h6EXhdKxwg5yUV54Hca45Qw9vHdQTstszH1yjW3rODGcJwmLQMaNCqp2dVAPyZbETyTl1qNV6tTG1qtwoIynM9VmuLZm7WvrLfk+tiFxCCiXFE1UDs5AUqWAyMToWtsN9dJtw4MebC5xfK99fr9mvXaR6V7eW1Xj36NY/IOAJ1w6/wCur/3wmxalrCZDCfK/DuDvWNrWXqf7S+fArTGVRbp7zeUuDLTSyiU3EOG2se05cszm/o6sMKxlNgcHfedqcNZWBWPwxs35iVvHeblp3p0tX2LW0X/eQUZTdIk5qKtnZxXmh6BNMDz23J0Hr6zDcR4pWqOXZzf+XQSOutRh4l86k6sDcg/zDpNvyByRSxdOq1WoylSAuW1xcbsp9ZrWOONWzHkz7jMcF5vxOHYHNnXqD/eevco8+UsSLXyvbVTvPD+M4NqNerQaxanUZCRsbHQj3FjLXgfBXX75m8PKLg7W9T6R5MEZK1wEM7XEuUe941sxDJuPz7icHEceBb5yk5E5rp1wQTd0NtviHQgTm5t5pwuHxDB8xYqHyqL73FvTaYlibdeTf/JFJevZaU+Mhmsb6LeXWBrAgTwz/wBZ1s7NZLMSQCLWF9Bp2E6KfPeJX4co+RMu/rzXRD+3japm8+2HA0WwnjWAqoyhW6sGNmU9xY3+U8g4c+XWdnH+P18SPvnLAbLsAe9pX4fYTXii4xpmDNOMpXE7sZVzAn6+vrEU2Q+0gqtpOmjSzlEGmdlX6m0sKT0Hh/NuKejSwuBVr5VDMi3a9tQP4R6zU8scgVDUWtj2NRt8jMW1/mJ/Sa7lTgtHCUFWkoGgzN1Y9STLlKgALMQB3JsBFSAmpUwoAUAAdBpOHmDhpxGGrUQ2Q1EKBrXy3626yNOYsMai0lrI1RjYKpzEmxPT2Mruc+I4qicKcKuctWbxKeUHxKa0ajlM1vITlFjprYdZbGO90hKTg1Jdo8i4hy/V4cxOKoNVFwKbqx8EnoXI83by6e81XKXLeNxFWjiMR91TputREIy6A3CpSFgoPf8AWdOD5qxhS9QOxFGjWFM0bGoV+8rIAKVsxRWAuwsbWE615jxxpVHqK1I0jTU2pXLmpmqeU5GAshprci1yQbGXQwTx8JnQyf8AqzyQpxW5+fr6XS+z0MrCRYCqWp02IILIrEMMrAlQSGXofSEoOcYsL92ZR8RUZT84sJxEduRmqo0PtPNALuSerH9YQmzS9sx6rpGk5aQLisMABao5puLXDoQbqwOhkmM4pWw2IDYeo1MnOptY3CuwW4O+g3OsWE1vpmFlZwAeLWapU87klix3LEkkyfnmuwanTBIQpmKjYt3PeEILwSM7hsbUonPSdkbupnPWrs7FnYsx1JJuT84Qjpdkr4oVZKIQjIDau0modIkIASvLDh//ADqH/wBqf/oQhEB9KLUIoCx6TyHmPidWtiWSpUZkU2C3soHsIQkUBv8AkfgOHBSqKY8RdQ12NjYjS5t1M3xhCWITEBiEwhGRELQhCA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00411"/>
            <a:ext cx="1629025" cy="2447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725683"/>
            <a:ext cx="2522717" cy="252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96200" y="3657600"/>
            <a:ext cx="1337558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207327" y="151808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los padres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09600" y="30480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La madre</a:t>
            </a:r>
            <a:endParaRPr lang="es-ES_tradnl" altLang="en-US" sz="3200" dirty="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343650" y="29718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n-US" sz="3200" dirty="0">
                <a:solidFill>
                  <a:srgbClr val="0033CC"/>
                </a:solidFill>
                <a:latin typeface="Tahoma" pitchFamily="34" charset="0"/>
              </a:rPr>
              <a:t>El padre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38200" y="6324600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511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30083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655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922713" indent="-398463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altLang="en-US" sz="3000" dirty="0"/>
              <a:t> </a:t>
            </a:r>
            <a:r>
              <a:rPr lang="es-MX" altLang="en-US" sz="3000" dirty="0">
                <a:solidFill>
                  <a:srgbClr val="0033CC"/>
                </a:solidFill>
              </a:rPr>
              <a:t>el hijo</a:t>
            </a:r>
            <a:endParaRPr lang="en-US" altLang="en-US" sz="3000" dirty="0"/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6400800" y="6202363"/>
            <a:ext cx="1447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la hija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3200400" y="3611562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smtClean="0">
                <a:solidFill>
                  <a:srgbClr val="0033CC"/>
                </a:solidFill>
                <a:latin typeface="Tahoma" pitchFamily="34" charset="0"/>
              </a:rPr>
              <a:t>Los hijos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3276600" y="4602162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hermano/a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3352800" y="5592762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>
                <a:solidFill>
                  <a:srgbClr val="0033CC"/>
                </a:solidFill>
                <a:latin typeface="Tahoma" pitchFamily="34" charset="0"/>
              </a:rPr>
              <a:t>hermanos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3124200" y="20574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parents</a:t>
            </a:r>
            <a:endParaRPr lang="en-US" altLang="en-US" sz="2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971800" y="41148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>
                <a:solidFill>
                  <a:srgbClr val="00B050"/>
                </a:solidFill>
                <a:latin typeface="Tahoma" pitchFamily="34" charset="0"/>
              </a:rPr>
              <a:t>p</a:t>
            </a:r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arents</a:t>
            </a:r>
            <a:r>
              <a:rPr lang="es-MX" altLang="en-US" sz="2400" dirty="0" smtClean="0">
                <a:solidFill>
                  <a:srgbClr val="00B050"/>
                </a:solidFill>
                <a:latin typeface="Tahoma" pitchFamily="34" charset="0"/>
              </a:rPr>
              <a:t> </a:t>
            </a:r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kids</a:t>
            </a:r>
            <a:endParaRPr lang="en-US" altLang="en-US" sz="2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71800" y="5100935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brother</a:t>
            </a:r>
            <a:r>
              <a:rPr lang="es-MX" altLang="en-US" sz="2400" dirty="0" smtClean="0">
                <a:solidFill>
                  <a:srgbClr val="00B050"/>
                </a:solidFill>
                <a:latin typeface="Tahoma" pitchFamily="34" charset="0"/>
              </a:rPr>
              <a:t>/</a:t>
            </a:r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sister</a:t>
            </a:r>
            <a:endParaRPr lang="en-US" altLang="en-US" sz="2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2895600" y="60960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 smtClean="0">
                <a:solidFill>
                  <a:srgbClr val="00B050"/>
                </a:solidFill>
                <a:latin typeface="Tahoma" pitchFamily="34" charset="0"/>
              </a:rPr>
              <a:t>siblings</a:t>
            </a:r>
            <a:endParaRPr lang="en-US" altLang="en-US" sz="2400" dirty="0">
              <a:solidFill>
                <a:srgbClr val="00B05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82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Otros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parientes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abuelo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abuela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tio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tia</a:t>
            </a:r>
            <a:endParaRPr lang="en-US" dirty="0" smtClean="0"/>
          </a:p>
          <a:p>
            <a:r>
              <a:rPr lang="en-US" dirty="0" smtClean="0"/>
              <a:t>El primo</a:t>
            </a:r>
          </a:p>
          <a:p>
            <a:r>
              <a:rPr lang="en-US" dirty="0" smtClean="0"/>
              <a:t>La prima</a:t>
            </a:r>
            <a:endParaRPr lang="en-US" dirty="0"/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2743200" y="1600200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grandfather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667000" y="2209800"/>
            <a:ext cx="26670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grandmother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5181600" y="1828800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smtClean="0">
                <a:solidFill>
                  <a:srgbClr val="00B050"/>
                </a:solidFill>
                <a:latin typeface="Tahoma" pitchFamily="34" charset="0"/>
              </a:rPr>
              <a:t>Los abuelos</a:t>
            </a:r>
            <a:endParaRPr lang="en-US" altLang="en-US" sz="32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6400800" y="22860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 smtClean="0">
                <a:solidFill>
                  <a:srgbClr val="0033CC"/>
                </a:solidFill>
                <a:latin typeface="Tahoma" pitchFamily="34" charset="0"/>
              </a:rPr>
              <a:t>grandparents</a:t>
            </a:r>
            <a:endParaRPr lang="en-US" altLang="en-US" sz="2400" dirty="0">
              <a:latin typeface="Tahoma" pitchFamily="34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981200" y="27733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uncle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2133600" y="3352800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aunt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048000" y="30019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smtClean="0">
                <a:solidFill>
                  <a:srgbClr val="00B050"/>
                </a:solidFill>
                <a:latin typeface="Tahoma" pitchFamily="34" charset="0"/>
              </a:rPr>
              <a:t>Los </a:t>
            </a:r>
            <a:r>
              <a:rPr lang="es-MX" altLang="en-US" sz="3200" dirty="0" err="1" smtClean="0">
                <a:solidFill>
                  <a:srgbClr val="00B050"/>
                </a:solidFill>
                <a:latin typeface="Tahoma" pitchFamily="34" charset="0"/>
              </a:rPr>
              <a:t>tios</a:t>
            </a:r>
            <a:endParaRPr lang="en-US" altLang="en-US" sz="32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5105400" y="3048000"/>
            <a:ext cx="2819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s-MX" altLang="en-US" sz="2400" dirty="0" err="1">
                <a:solidFill>
                  <a:srgbClr val="0033CC"/>
                </a:solidFill>
                <a:latin typeface="Tahoma" pitchFamily="34" charset="0"/>
              </a:rPr>
              <a:t>u</a:t>
            </a:r>
            <a:r>
              <a:rPr lang="es-MX" altLang="en-US" sz="2400" dirty="0" err="1" smtClean="0">
                <a:solidFill>
                  <a:srgbClr val="0033CC"/>
                </a:solidFill>
                <a:latin typeface="Tahoma" pitchFamily="34" charset="0"/>
              </a:rPr>
              <a:t>ncles</a:t>
            </a:r>
            <a:r>
              <a:rPr lang="es-MX" altLang="en-US" sz="2400" dirty="0" smtClean="0">
                <a:solidFill>
                  <a:srgbClr val="0033CC"/>
                </a:solidFill>
                <a:latin typeface="Tahoma" pitchFamily="34" charset="0"/>
              </a:rPr>
              <a:t> &amp; </a:t>
            </a:r>
            <a:r>
              <a:rPr lang="es-MX" altLang="en-US" sz="2400" dirty="0" err="1" smtClean="0">
                <a:solidFill>
                  <a:srgbClr val="0033CC"/>
                </a:solidFill>
                <a:latin typeface="Tahoma" pitchFamily="34" charset="0"/>
              </a:rPr>
              <a:t>aunts</a:t>
            </a:r>
            <a:endParaRPr lang="en-US" altLang="en-US" sz="2400" dirty="0">
              <a:latin typeface="Tahoma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2514600" y="3916363"/>
            <a:ext cx="24384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s-MX" altLang="en-US" sz="3200" dirty="0" err="1">
                <a:solidFill>
                  <a:srgbClr val="0033CC"/>
                </a:solidFill>
                <a:latin typeface="Tahoma" pitchFamily="34" charset="0"/>
              </a:rPr>
              <a:t>m</a:t>
            </a:r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ale</a:t>
            </a:r>
            <a:r>
              <a:rPr lang="es-MX" altLang="en-US" sz="3200" dirty="0" smtClean="0">
                <a:solidFill>
                  <a:srgbClr val="0033CC"/>
                </a:solidFill>
                <a:latin typeface="Tahoma" pitchFamily="34" charset="0"/>
              </a:rPr>
              <a:t> </a:t>
            </a:r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cousin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2590800" y="4525963"/>
            <a:ext cx="3200400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s-MX" altLang="en-US" sz="3200" dirty="0" err="1">
                <a:solidFill>
                  <a:srgbClr val="0033CC"/>
                </a:solidFill>
                <a:latin typeface="Tahoma" pitchFamily="34" charset="0"/>
              </a:rPr>
              <a:t>f</a:t>
            </a:r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emale</a:t>
            </a:r>
            <a:r>
              <a:rPr lang="es-MX" altLang="en-US" sz="3200" dirty="0" smtClean="0">
                <a:solidFill>
                  <a:srgbClr val="0033CC"/>
                </a:solidFill>
                <a:latin typeface="Tahoma" pitchFamily="34" charset="0"/>
              </a:rPr>
              <a:t> </a:t>
            </a:r>
            <a:r>
              <a:rPr lang="es-MX" altLang="en-US" sz="3200" dirty="0" err="1" smtClean="0">
                <a:solidFill>
                  <a:srgbClr val="0033CC"/>
                </a:solidFill>
                <a:latin typeface="Tahoma" pitchFamily="34" charset="0"/>
              </a:rPr>
              <a:t>cousin</a:t>
            </a:r>
            <a:endParaRPr lang="en-US" altLang="en-US" sz="3200" dirty="0">
              <a:latin typeface="Tahoma" pitchFamily="34" charset="0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5181600" y="4221163"/>
            <a:ext cx="243840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s-MX" altLang="en-US" sz="3200" dirty="0" smtClean="0">
                <a:solidFill>
                  <a:srgbClr val="00B050"/>
                </a:solidFill>
                <a:latin typeface="Tahoma" pitchFamily="34" charset="0"/>
              </a:rPr>
              <a:t>Los primos</a:t>
            </a:r>
            <a:endParaRPr lang="en-US" altLang="en-US" sz="32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7543800" y="4338935"/>
            <a:ext cx="1676400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s-MX" altLang="en-US" sz="2400" dirty="0" err="1" smtClean="0">
                <a:solidFill>
                  <a:srgbClr val="0033CC"/>
                </a:solidFill>
                <a:latin typeface="Tahoma" pitchFamily="34" charset="0"/>
              </a:rPr>
              <a:t>cousins</a:t>
            </a:r>
            <a:endParaRPr lang="en-US" altLang="en-US" sz="24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72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5715000"/>
            <a:ext cx="9144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1)</a:t>
            </a:r>
          </a:p>
        </p:txBody>
      </p:sp>
      <p:pic>
        <p:nvPicPr>
          <p:cNvPr id="9220" name="Picture 4" descr="house_with flo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81200"/>
            <a:ext cx="43624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3810000" y="5943600"/>
            <a:ext cx="6096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4953000" y="4114800"/>
            <a:ext cx="2514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6248400" y="4876800"/>
            <a:ext cx="990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6400800" y="37338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 flipV="1">
            <a:off x="1752600" y="3657600"/>
            <a:ext cx="381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52400" y="365125"/>
            <a:ext cx="899160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4000" b="1" dirty="0">
                <a:solidFill>
                  <a:srgbClr val="FF0000"/>
                </a:solidFill>
                <a:latin typeface="Comic Sans MS" pitchFamily="66" charset="0"/>
              </a:rPr>
              <a:t>¿</a:t>
            </a:r>
            <a:r>
              <a:rPr lang="es-ES_tradnl" altLang="en-US" sz="4000" b="1" dirty="0">
                <a:solidFill>
                  <a:srgbClr val="FF0000"/>
                </a:solidFill>
                <a:latin typeface="Comic Sans MS" pitchFamily="66" charset="0"/>
              </a:rPr>
              <a:t>Cu</a:t>
            </a:r>
            <a:r>
              <a:rPr lang="en-US" altLang="en-US" sz="4000" b="1" dirty="0">
                <a:solidFill>
                  <a:srgbClr val="FF0000"/>
                </a:solidFill>
                <a:latin typeface="Comic Sans MS" pitchFamily="66" charset="0"/>
              </a:rPr>
              <a:t>á</a:t>
            </a:r>
            <a:r>
              <a:rPr lang="es-ES_tradnl" altLang="en-US" sz="4000" b="1" dirty="0">
                <a:solidFill>
                  <a:srgbClr val="FF0000"/>
                </a:solidFill>
                <a:latin typeface="Comic Sans MS" pitchFamily="66" charset="0"/>
              </a:rPr>
              <a:t>les son los cuartos de la casa?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Label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rooms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 in </a:t>
            </a: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the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s-ES_tradnl" altLang="en-US" sz="3200" b="1" dirty="0" err="1">
                <a:solidFill>
                  <a:srgbClr val="000000"/>
                </a:solidFill>
                <a:latin typeface="Comic Sans MS" pitchFamily="66" charset="0"/>
              </a:rPr>
              <a:t>house</a:t>
            </a:r>
            <a:r>
              <a:rPr lang="es-ES_tradnl" altLang="en-US" sz="3200" b="1" dirty="0">
                <a:solidFill>
                  <a:srgbClr val="000000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7162800" y="48006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2)</a:t>
            </a: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7391400" y="4267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3)</a:t>
            </a: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6781800" y="35052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4)</a:t>
            </a: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152400" y="32766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5)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7391400" y="4816475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La cocina</a:t>
            </a: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7467600" y="4267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El Ba</a:t>
            </a:r>
            <a:r>
              <a:rPr lang="en-US" altLang="en-US" sz="2400">
                <a:solidFill>
                  <a:srgbClr val="CC0066"/>
                </a:solidFill>
                <a:latin typeface="Comic Sans MS" pitchFamily="66" charset="0"/>
              </a:rPr>
              <a:t>ño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7086600" y="3505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El dormitorio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381000" y="3276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El comedor</a:t>
            </a: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4648200" y="6248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El s</a:t>
            </a:r>
            <a:r>
              <a:rPr lang="en-US" altLang="en-US" sz="2400">
                <a:solidFill>
                  <a:srgbClr val="CC0066"/>
                </a:solidFill>
                <a:latin typeface="Comic Sans MS" pitchFamily="66" charset="0"/>
              </a:rPr>
              <a:t>ótano</a:t>
            </a:r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4419600" y="62484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r>
              <a:rPr lang="es-ES_tradnl" altLang="en-US" sz="2400">
                <a:solidFill>
                  <a:srgbClr val="0000FF"/>
                </a:solidFill>
              </a:rPr>
              <a:t>6)</a:t>
            </a:r>
          </a:p>
        </p:txBody>
      </p:sp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67200"/>
            <a:ext cx="1500188" cy="9906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52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257800"/>
            <a:ext cx="13716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2133600" y="5334000"/>
            <a:ext cx="12954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CC0066"/>
              </a:solidFill>
              <a:latin typeface="Arial" charset="0"/>
            </a:endParaRPr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>
            <a:off x="2590800" y="5181600"/>
            <a:ext cx="6858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6699"/>
              </a:solidFill>
            </a:endParaRPr>
          </a:p>
        </p:txBody>
      </p:sp>
      <p:sp>
        <p:nvSpPr>
          <p:cNvPr id="9255" name="Text Box 39"/>
          <p:cNvSpPr txBox="1">
            <a:spLocks noChangeArrowheads="1"/>
          </p:cNvSpPr>
          <p:nvPr/>
        </p:nvSpPr>
        <p:spPr bwMode="auto">
          <a:xfrm>
            <a:off x="1371600" y="57150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altLang="en-US" sz="2400">
                <a:solidFill>
                  <a:srgbClr val="CC0066"/>
                </a:solidFill>
                <a:latin typeface="Comic Sans MS" pitchFamily="66" charset="0"/>
              </a:rPr>
              <a:t>La Sala</a:t>
            </a:r>
          </a:p>
        </p:txBody>
      </p:sp>
    </p:spTree>
    <p:extLst>
      <p:ext uri="{BB962C8B-B14F-4D97-AF65-F5344CB8AC3E}">
        <p14:creationId xmlns:p14="http://schemas.microsoft.com/office/powerpoint/2010/main" val="334067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69273"/>
            <a:ext cx="4387273" cy="329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ui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8600"/>
            <a:ext cx="3846534" cy="35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part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95800"/>
            <a:ext cx="254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81000" y="3429000"/>
            <a:ext cx="3200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rgbClr val="0000FF"/>
                </a:solidFill>
              </a:rPr>
              <a:t>La casa</a:t>
            </a:r>
            <a:endParaRPr lang="es-ES_tradnl" altLang="en-US" kern="0" dirty="0">
              <a:solidFill>
                <a:srgbClr val="0000FF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105400" y="3810000"/>
            <a:ext cx="3200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rgbClr val="0000FF"/>
                </a:solidFill>
              </a:rPr>
              <a:t>El edificio</a:t>
            </a:r>
            <a:endParaRPr lang="es-ES_tradnl" altLang="en-US" kern="0" dirty="0">
              <a:solidFill>
                <a:srgbClr val="0000FF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038600" y="4800600"/>
            <a:ext cx="5029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rgbClr val="0000FF"/>
                </a:solidFill>
              </a:rPr>
              <a:t>El Apartamento</a:t>
            </a:r>
          </a:p>
          <a:p>
            <a:pPr>
              <a:buFont typeface="Wingdings" pitchFamily="2" charset="2"/>
              <a:buNone/>
            </a:pPr>
            <a:r>
              <a:rPr lang="es-ES_tradnl" altLang="en-US" kern="0" dirty="0" smtClean="0">
                <a:solidFill>
                  <a:srgbClr val="0000FF"/>
                </a:solidFill>
              </a:rPr>
              <a:t>El departamento</a:t>
            </a:r>
          </a:p>
          <a:p>
            <a:pPr>
              <a:buFont typeface="Wingdings" pitchFamily="2" charset="2"/>
              <a:buNone/>
            </a:pPr>
            <a:r>
              <a:rPr lang="es-ES_tradnl" altLang="en-US" i="1" kern="0" dirty="0" smtClean="0">
                <a:solidFill>
                  <a:srgbClr val="0000FF"/>
                </a:solidFill>
              </a:rPr>
              <a:t>El piso </a:t>
            </a:r>
            <a:r>
              <a:rPr lang="es-ES_tradnl" altLang="en-US" sz="1800" i="1" kern="0" dirty="0" smtClean="0">
                <a:solidFill>
                  <a:srgbClr val="0000FF"/>
                </a:solidFill>
              </a:rPr>
              <a:t>(en España) </a:t>
            </a:r>
            <a:endParaRPr lang="es-ES_tradnl" altLang="en-US" sz="1800" i="1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68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err="1" smtClean="0">
                <a:solidFill>
                  <a:srgbClr val="FF0000"/>
                </a:solidFill>
              </a:rPr>
              <a:t>Palabras</a:t>
            </a:r>
            <a:r>
              <a:rPr lang="en-US" sz="4900" dirty="0" smtClean="0">
                <a:solidFill>
                  <a:srgbClr val="FF0000"/>
                </a:solidFill>
              </a:rPr>
              <a:t> </a:t>
            </a:r>
            <a:r>
              <a:rPr lang="en-US" sz="4900" dirty="0" err="1" smtClean="0">
                <a:solidFill>
                  <a:srgbClr val="FF0000"/>
                </a:solidFill>
              </a:rPr>
              <a:t>interrogativas</a:t>
            </a:r>
            <a:r>
              <a:rPr lang="en-US" sz="4900" dirty="0" smtClean="0">
                <a:solidFill>
                  <a:srgbClr val="FF0000"/>
                </a:solidFill>
              </a:rPr>
              <a:t/>
            </a:r>
            <a:br>
              <a:rPr lang="en-US" sz="4900" dirty="0" smtClean="0">
                <a:solidFill>
                  <a:srgbClr val="FF0000"/>
                </a:solidFill>
              </a:rPr>
            </a:br>
            <a:r>
              <a:rPr lang="en-US" sz="3200" dirty="0" smtClean="0"/>
              <a:t>Question words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¿Quién?</a:t>
            </a:r>
          </a:p>
          <a:p>
            <a:r>
              <a:rPr lang="es-ES_tradnl" dirty="0" smtClean="0"/>
              <a:t>¿Qué?</a:t>
            </a:r>
          </a:p>
          <a:p>
            <a:r>
              <a:rPr lang="es-ES_tradnl" dirty="0" smtClean="0"/>
              <a:t>¿Cómo?</a:t>
            </a:r>
          </a:p>
          <a:p>
            <a:r>
              <a:rPr lang="es-ES_tradnl" dirty="0" smtClean="0"/>
              <a:t>¿Cuándo?</a:t>
            </a:r>
            <a:endParaRPr lang="es-ES_tradnl" dirty="0"/>
          </a:p>
          <a:p>
            <a:r>
              <a:rPr lang="es-ES_tradnl" dirty="0" smtClean="0"/>
              <a:t>¿Dónde?</a:t>
            </a:r>
          </a:p>
          <a:p>
            <a:r>
              <a:rPr lang="es-ES_tradnl" dirty="0" smtClean="0"/>
              <a:t>¿Por qué?</a:t>
            </a:r>
          </a:p>
          <a:p>
            <a:r>
              <a:rPr lang="es-ES_tradnl" dirty="0" smtClean="0"/>
              <a:t>¿Cuánto(s)? </a:t>
            </a:r>
          </a:p>
          <a:p>
            <a:r>
              <a:rPr lang="es-ES_tradnl" dirty="0" smtClean="0"/>
              <a:t>¿Cuál?</a:t>
            </a:r>
            <a:endParaRPr lang="es-ES_tradnl" dirty="0"/>
          </a:p>
          <a:p>
            <a:r>
              <a:rPr lang="es-ES_tradnl" dirty="0" smtClean="0"/>
              <a:t>¿Adónde?</a:t>
            </a:r>
          </a:p>
          <a:p>
            <a:r>
              <a:rPr lang="es-ES_tradnl" dirty="0" smtClean="0"/>
              <a:t>¿De dónde? </a:t>
            </a:r>
            <a:endParaRPr lang="es-ES_tradnl" dirty="0"/>
          </a:p>
          <a:p>
            <a:r>
              <a:rPr lang="es-ES_tradnl" dirty="0" smtClean="0"/>
              <a:t>¿De qué?</a:t>
            </a:r>
          </a:p>
          <a:p>
            <a:pPr marL="0" indent="0">
              <a:buNone/>
            </a:pPr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 smtClean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286000" y="1524000"/>
            <a:ext cx="11240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Who?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657600" y="1447800"/>
            <a:ext cx="24352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Quién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1976988" y="1981200"/>
            <a:ext cx="1223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What?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505200" y="1905000"/>
            <a:ext cx="20778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281788" y="2438400"/>
            <a:ext cx="11047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How?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505200" y="2362200"/>
            <a:ext cx="24160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Cómo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476610" y="2895600"/>
            <a:ext cx="13244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When?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679954" y="2819400"/>
            <a:ext cx="42402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Cuándo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cumpleaños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438400" y="3352800"/>
            <a:ext cx="14446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Where?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832354" y="3352800"/>
            <a:ext cx="328917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Dónde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está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libro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514600" y="3810000"/>
            <a:ext cx="11031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Why?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3733800" y="3810000"/>
            <a:ext cx="30636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hace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1981200" y="4734580"/>
            <a:ext cx="24432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Which?/what?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4343400" y="4734580"/>
            <a:ext cx="34478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Cuál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nuevo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474151" y="5191780"/>
            <a:ext cx="14446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Where</a:t>
            </a: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?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3943250" y="5105400"/>
            <a:ext cx="37529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Adónde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estudia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Maria?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2702751" y="5648980"/>
            <a:ext cx="24048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 From where?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4953000" y="5572780"/>
            <a:ext cx="26645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¿De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dónde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él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2362200" y="6106180"/>
            <a:ext cx="1721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CC"/>
                </a:solidFill>
                <a:latin typeface="Arial" charset="0"/>
              </a:rPr>
              <a:t> Of what?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4038600" y="6106180"/>
            <a:ext cx="43247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¿De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nacionalidad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eres</a:t>
            </a:r>
            <a:r>
              <a:rPr lang="en-US" altLang="en-US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2727541" y="4267200"/>
            <a:ext cx="30636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solidFill>
                  <a:srgbClr val="0000CC"/>
                </a:solidFill>
                <a:latin typeface="Arial" charset="0"/>
              </a:rPr>
              <a:t>How much/many?</a:t>
            </a:r>
            <a:endParaRPr lang="en-US" altLang="en-US" sz="28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5543733" y="4267200"/>
            <a:ext cx="34323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Cuántos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años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tienes</a:t>
            </a:r>
            <a:r>
              <a:rPr lang="en-US" altLang="en-US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28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63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La </a:t>
            </a:r>
            <a:r>
              <a:rPr lang="en-US" u="sng" dirty="0" err="1" smtClean="0"/>
              <a:t>familia</a:t>
            </a:r>
            <a:r>
              <a:rPr lang="en-US" u="sng" dirty="0" smtClean="0"/>
              <a:t> y la casa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02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386</Words>
  <Application>Microsoft Office PowerPoint</Application>
  <PresentationFormat>On-screen Show (4:3)</PresentationFormat>
  <Paragraphs>115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Default Design</vt:lpstr>
      <vt:lpstr>Balloons</vt:lpstr>
      <vt:lpstr>1_Office Theme</vt:lpstr>
      <vt:lpstr>Me llamo________Clase 8nh/ih (801) La fecha es el 26 de septiembre del 2013</vt:lpstr>
      <vt:lpstr>Repaso de vocabulario</vt:lpstr>
      <vt:lpstr>PowerPoint Presentation</vt:lpstr>
      <vt:lpstr>Otros parientes</vt:lpstr>
      <vt:lpstr>PowerPoint Presentation</vt:lpstr>
      <vt:lpstr>PowerPoint Presentation</vt:lpstr>
      <vt:lpstr>Palabras interrogativas Question words</vt:lpstr>
      <vt:lpstr>Tarea # 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llamo________Clase 8nh/ih (802) La fecha es el 24 de septiembre del 2013</dc:title>
  <dc:creator>Helen Zumaeta</dc:creator>
  <cp:lastModifiedBy>Helen Zumaeta</cp:lastModifiedBy>
  <cp:revision>17</cp:revision>
  <dcterms:created xsi:type="dcterms:W3CDTF">2013-09-23T21:02:21Z</dcterms:created>
  <dcterms:modified xsi:type="dcterms:W3CDTF">2013-09-30T21:08:46Z</dcterms:modified>
</cp:coreProperties>
</file>